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7" r:id="rId7"/>
    <p:sldId id="266" r:id="rId8"/>
    <p:sldId id="261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27D-E455-4B8F-98A8-4C49D7706137}" type="datetimeFigureOut">
              <a:rPr lang="en-AU" smtClean="0"/>
              <a:t>25/07/2016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126-63C7-44EA-A189-EC23C68905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27D-E455-4B8F-98A8-4C49D7706137}" type="datetimeFigureOut">
              <a:rPr lang="en-AU" smtClean="0"/>
              <a:t>25/07/2016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126-63C7-44EA-A189-EC23C68905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27D-E455-4B8F-98A8-4C49D7706137}" type="datetimeFigureOut">
              <a:rPr lang="en-AU" smtClean="0"/>
              <a:t>25/07/2016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126-63C7-44EA-A189-EC23C68905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27D-E455-4B8F-98A8-4C49D7706137}" type="datetimeFigureOut">
              <a:rPr lang="en-AU" smtClean="0"/>
              <a:t>25/07/2016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126-63C7-44EA-A189-EC23C68905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27D-E455-4B8F-98A8-4C49D7706137}" type="datetimeFigureOut">
              <a:rPr lang="en-AU" smtClean="0"/>
              <a:t>25/07/2016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126-63C7-44EA-A189-EC23C68905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27D-E455-4B8F-98A8-4C49D7706137}" type="datetimeFigureOut">
              <a:rPr lang="en-AU" smtClean="0"/>
              <a:t>25/07/2016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126-63C7-44EA-A189-EC23C68905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27D-E455-4B8F-98A8-4C49D7706137}" type="datetimeFigureOut">
              <a:rPr lang="en-AU" smtClean="0"/>
              <a:t>25/07/2016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126-63C7-44EA-A189-EC23C68905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27D-E455-4B8F-98A8-4C49D7706137}" type="datetimeFigureOut">
              <a:rPr lang="en-AU" smtClean="0"/>
              <a:t>25/07/2016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126-63C7-44EA-A189-EC23C68905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27D-E455-4B8F-98A8-4C49D7706137}" type="datetimeFigureOut">
              <a:rPr lang="en-AU" smtClean="0"/>
              <a:t>25/07/2016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126-63C7-44EA-A189-EC23C68905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27D-E455-4B8F-98A8-4C49D7706137}" type="datetimeFigureOut">
              <a:rPr lang="en-AU" smtClean="0"/>
              <a:t>25/07/2016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126-63C7-44EA-A189-EC23C68905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27D-E455-4B8F-98A8-4C49D7706137}" type="datetimeFigureOut">
              <a:rPr lang="en-AU" smtClean="0"/>
              <a:t>25/07/2016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126-63C7-44EA-A189-EC23C689053F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F27D-E455-4B8F-98A8-4C49D7706137}" type="datetimeFigureOut">
              <a:rPr lang="en-AU" smtClean="0"/>
              <a:t>25/07/2016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6126-63C7-44EA-A189-EC23C689053F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GrazeProfile%20635cG8%202016%20Feb%2016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201622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spectacular lunar graze</a:t>
            </a:r>
            <a:endParaRPr lang="en-A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5400" b="1" spc="50" dirty="0" smtClean="0">
                <a:ln w="11430"/>
                <a:solidFill>
                  <a:srgbClr val="FFE89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 Nov 17</a:t>
            </a:r>
          </a:p>
          <a:p>
            <a:r>
              <a:rPr lang="en-AU" sz="5400" b="1" spc="50" dirty="0" smtClean="0">
                <a:ln w="11430"/>
                <a:solidFill>
                  <a:srgbClr val="FFE89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Dave Herald</a:t>
            </a:r>
            <a:endParaRPr lang="en-AU" sz="5400" b="1" spc="50" dirty="0">
              <a:ln w="11430"/>
              <a:solidFill>
                <a:srgbClr val="FFE89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48" y="274638"/>
            <a:ext cx="5050904" cy="9941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Reduction plot</a:t>
            </a:r>
            <a:endParaRPr lang="en-AU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Graze Profile 2015Nov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639" y="2564904"/>
            <a:ext cx="8742722" cy="4680520"/>
          </a:xfr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6000" indent="-457200">
              <a:buFont typeface="Arial" pitchFamily="34" charset="0"/>
              <a:buChar char="•"/>
            </a:pPr>
            <a:r>
              <a:rPr lang="en-AU" sz="3200" b="1" dirty="0" smtClean="0">
                <a:ln w="190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49 events </a:t>
            </a:r>
            <a:r>
              <a:rPr lang="en-AU" sz="3200" b="1" dirty="0" smtClean="0">
                <a:ln w="190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detected at </a:t>
            </a:r>
            <a:r>
              <a:rPr lang="en-AU" sz="3200" b="1" smtClean="0">
                <a:ln w="190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 site </a:t>
            </a:r>
            <a:r>
              <a:rPr lang="en-AU" sz="3200" b="1" dirty="0" smtClean="0">
                <a:ln w="190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a record</a:t>
            </a:r>
            <a:endParaRPr lang="en-AU" sz="3200" dirty="0" smtClean="0">
              <a:ln w="1905"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  <a:p>
            <a:pPr marL="756000" indent="-457200">
              <a:buFont typeface="Arial" pitchFamily="34" charset="0"/>
              <a:buChar char="•"/>
            </a:pPr>
            <a:r>
              <a:rPr lang="en-A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Plot also shows path for Joan Dunham –</a:t>
            </a:r>
            <a:r>
              <a:rPr lang="en-A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located just 272 metres south</a:t>
            </a:r>
            <a:endParaRPr lang="en-A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FA0EC-17D0-4BDB-AB2C-0EC6A8006375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A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	Enlarged profile plots </a:t>
            </a:r>
            <a:endParaRPr lang="en-A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7100"/>
            <a:ext cx="9144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Lunar grazes have multiple events as the star skims along the lunar limb</a:t>
            </a:r>
          </a:p>
          <a:p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When grazes were commonly observed, it was not possible to accurately predict where a large number of events could be observed</a:t>
            </a:r>
          </a:p>
          <a:p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This has changed with the advent of data from the </a:t>
            </a:r>
            <a:r>
              <a:rPr lang="en-AU" sz="36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Kaguya</a:t>
            </a:r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and subsequently the LRO LOLA missions</a:t>
            </a:r>
            <a:endParaRPr lang="en-AU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670D15-C007-4F54-AC76-B6A846688566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A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Lunar graze profile</a:t>
            </a:r>
            <a:endParaRPr lang="en-A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Occult can now generate lunar limb graze profiles having very detailed resolution</a:t>
            </a:r>
          </a:p>
          <a:p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Enables the observer to position themselves to observe large number of events</a:t>
            </a:r>
          </a:p>
          <a:p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Enhanced opportunities to measure stellar diameter, or double star properties</a:t>
            </a:r>
            <a:endParaRPr lang="en-AU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6F3D3-AF49-4798-85C0-A093F88D67C5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Profile changes with longitude</a:t>
            </a:r>
            <a:endParaRPr lang="en-A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085184"/>
            <a:ext cx="8229600" cy="8640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file"/>
              </a:rPr>
              <a:t>GrazeProfile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file"/>
              </a:rPr>
              <a:t> 635cG8 2016 Feb 16.gif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68760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2000" indent="-457200">
              <a:buFont typeface="Arial" pitchFamily="34" charset="0"/>
              <a:buChar char="•"/>
            </a:pPr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graze profile varies along the path</a:t>
            </a:r>
          </a:p>
          <a:p>
            <a:pPr marL="432000" indent="-457200">
              <a:buFont typeface="Arial" pitchFamily="34" charset="0"/>
              <a:buChar char="•"/>
            </a:pPr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 maximise the number of events, consider selecting the site longitude</a:t>
            </a:r>
          </a:p>
          <a:p>
            <a:pPr marL="432000" indent="-457200">
              <a:buFont typeface="Arial" pitchFamily="34" charset="0"/>
              <a:buChar char="•"/>
            </a:pPr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example shows the changes at steps of </a:t>
            </a:r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0.5° </a:t>
            </a:r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(about </a:t>
            </a:r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 miles) </a:t>
            </a:r>
            <a:r>
              <a:rPr lang="en-A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along the path</a:t>
            </a:r>
            <a:endParaRPr lang="en-AU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65279-F9A2-4122-BAFB-0E76C08DCF38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A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Graze on 2015 Nov 17</a:t>
            </a:r>
            <a:endParaRPr lang="en-A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On 2015 Nov 17, a good graze occurred close to my home.</a:t>
            </a:r>
          </a:p>
          <a:p>
            <a:r>
              <a:rPr lang="en-AU" dirty="0" smtClean="0">
                <a:solidFill>
                  <a:srgbClr val="FFFF00"/>
                </a:solidFill>
              </a:rPr>
              <a:t>David &amp; Joan Dunham had recently arrived in Canberra from Alice Springs – but had not yet unpacked….</a:t>
            </a:r>
          </a:p>
          <a:p>
            <a:r>
              <a:rPr lang="en-AU" dirty="0" smtClean="0">
                <a:solidFill>
                  <a:srgbClr val="FFFF00"/>
                </a:solidFill>
              </a:rPr>
              <a:t>On the night, over a distance of 272 meters:</a:t>
            </a:r>
          </a:p>
          <a:p>
            <a:pPr lvl="1"/>
            <a:r>
              <a:rPr lang="en-AU" dirty="0" smtClean="0">
                <a:solidFill>
                  <a:srgbClr val="FFFF00"/>
                </a:solidFill>
              </a:rPr>
              <a:t>Joan was set up in time, but could only record the first half because of increasing cirrus</a:t>
            </a:r>
          </a:p>
          <a:p>
            <a:pPr lvl="1"/>
            <a:r>
              <a:rPr lang="en-AU" dirty="0" smtClean="0">
                <a:solidFill>
                  <a:srgbClr val="FFFF00"/>
                </a:solidFill>
              </a:rPr>
              <a:t>David was unable to set up in time</a:t>
            </a:r>
          </a:p>
          <a:p>
            <a:pPr lvl="1"/>
            <a:r>
              <a:rPr lang="en-AU" dirty="0" smtClean="0">
                <a:solidFill>
                  <a:srgbClr val="FFFF00"/>
                </a:solidFill>
              </a:rPr>
              <a:t>I observed through thin but increasing cirrus </a:t>
            </a:r>
            <a:endParaRPr lang="en-A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C000"/>
                </a:solidFill>
              </a:rPr>
              <a:t>Predicted path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8295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1907704" y="1268760"/>
            <a:ext cx="4824536" cy="54006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A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Graze profile, with Dunham’s home site indicated</a:t>
            </a:r>
            <a:endParaRPr lang="en-A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89058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95536" y="5085184"/>
            <a:ext cx="8748464" cy="0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56612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FFC000"/>
                </a:solidFill>
              </a:rPr>
              <a:t>Found an observing location to maximise the number of events – at about 4.7km in</a:t>
            </a:r>
            <a:endParaRPr lang="en-A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Video of the event</a:t>
            </a:r>
            <a:endParaRPr lang="en-A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3305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video of the graze is on YouTube.    Address is</a:t>
            </a:r>
            <a:endParaRPr lang="en-A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en-A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AU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https://www.youtube.com/watch?v=ucAP5FAx9uA</a:t>
            </a:r>
            <a:endParaRPr lang="en-AU" sz="4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CE999-DC23-4BBB-81B9-4F8772FEE190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AU" sz="5400" dirty="0" smtClean="0">
                <a:solidFill>
                  <a:srgbClr val="FFFF00"/>
                </a:solidFill>
              </a:rPr>
              <a:t>Results</a:t>
            </a:r>
            <a:endParaRPr lang="en-AU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3970784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600" dirty="0" smtClean="0">
                <a:latin typeface="Lucida Console" pitchFamily="49" charset="0"/>
                <a:cs typeface="Courier New" pitchFamily="49" charset="0"/>
              </a:rPr>
              <a:t>T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elescopes: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Aperture   Longitude      Latitude   Alt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#   cm       o  '   "      o  '   "     m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A   20    +149  0  9.1   -35  9 57.5  591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B   20    +149  0  7.1   -35 10  6.2  597</a:t>
            </a:r>
          </a:p>
          <a:p>
            <a:pPr>
              <a:buNone/>
            </a:pPr>
            <a:endParaRPr lang="en-AU" sz="6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ref Tel Observer             Star No.     y  m  d  h  m   s   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PhGrMrCeDb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O-C </a:t>
            </a:r>
          </a:p>
          <a:p>
            <a:pPr>
              <a:buNone/>
            </a:pPr>
            <a:endParaRPr lang="en-AU" sz="6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001  A  D. Herald            S 163293  2015 11 17 10 38 52.18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2      0.03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002  A  D. Herald            S 163293  2015 11 17 10 38 52.30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2      0.03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003  A  D. Herald            S 163293  2015 11 17 10 38 52.94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1      0.01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004  A  D. Herald            S 163293  2015 11 17 10 38 59.94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-0.01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005  A  D. Herald            S 163293  2015 11 17 10 39  0.14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-0.01</a:t>
            </a:r>
          </a:p>
          <a:p>
            <a:pPr>
              <a:buNone/>
            </a:pPr>
            <a:endParaRPr lang="en-AU" sz="6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006  A  D. Herald            S 163293  2015 11 17 10 39  3.40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1      0.00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007  A  D. Herald            S 163293  2015 11 17 10 39  3.82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1      0.00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008  A  D. Herald            S 163293  2015 11 17 10 39  4.26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1      0.01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009  A  D. Herald            S 163293  2015 11 17 10 39  5.02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1      0.01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010  A  D. Herald            S 163293  2015 11 17 10 39 13.44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-0.02</a:t>
            </a:r>
          </a:p>
          <a:p>
            <a:pPr>
              <a:buNone/>
            </a:pPr>
            <a:endParaRPr lang="en-AU" sz="6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011  A  D. Herald            S 163293  2015 11 17 10 39 29.62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-0.01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012  A  D. Herald            S 163293  2015 11 17 10 39 29.66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-0.01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013  A  D. Herald            S 163293  2015 11 17 10 39 29.92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-0.02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014  A  D. Herald            S 163293  2015 11 17 10 39 35.60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-0.04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015  A  D. Herald            S 163293  2015 11 17 10 39 37.30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1      0.01</a:t>
            </a:r>
          </a:p>
          <a:p>
            <a:pPr>
              <a:buNone/>
            </a:pPr>
            <a:endParaRPr lang="en-AU" sz="6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016  A  D. Herald            S 163293  2015 11 17 10 40 54.02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1      0.01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017  A  D. Herald            S 163293  2015 11 17 10 40 55.98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1      0.00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018  A  D. Herald            S 163293  2015 11 17 10 40 59.78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1      0.01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019  A  D. Herald            S 163293  2015 11 17 10 41  0.02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1      0.01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020  A  D. Herald            S 163293  2015 11 17 10 41  0.08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1      0.02</a:t>
            </a:r>
          </a:p>
          <a:p>
            <a:pPr>
              <a:buNone/>
            </a:pPr>
            <a:endParaRPr lang="en-AU" sz="6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021  A  D. Herald            S 163293  2015 11 17 10 41  0.30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1      0.02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022  A  D. Herald            S 163293  2015 11 17 10 41  0.38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1      0.02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023  A  D. Herald            S 163293  2015 11 17 10 41  0.42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1      0.02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024  A  D. Herald            S 163293  2015 11 17 10 41  1.38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1      0.02</a:t>
            </a:r>
          </a:p>
          <a:p>
            <a:pPr>
              <a:buNone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025  A  D. Herald            S 163293  2015 11 17 10 41  1.62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1      0.01</a:t>
            </a:r>
            <a:endParaRPr lang="en-AU" sz="600" dirty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1772816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026  A  D. Herald            S 163293  2015 11 17 10 41  1.74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1      0.01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027  A  D. Herald            S 163293  2015 11 17 10 41  2.14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1      0.01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028  A  D. Herald            S 163293  2015 11 17 10 41  8.74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1      0.04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029  A  D. Herald            S 163293  2015 11 17 10 41  8.94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1      0.05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030  A  D. Herald            S 163293  2015 11 17 10 41  9.14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1      0.05</a:t>
            </a:r>
          </a:p>
          <a:p>
            <a:endParaRPr lang="en-AU" sz="600" dirty="0" smtClean="0">
              <a:solidFill>
                <a:schemeClr val="bg1"/>
              </a:solidFill>
              <a:latin typeface="Lucida Console" pitchFamily="49" charset="0"/>
            </a:endParaRP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031  A  D. Herald            S 163293  2015 11 17 10 41  9.26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1      0.03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032  A  D. Herald            S 163293  2015 11 17 10 41  9.78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1      0.02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033  A  D. Herald            S 163293  2015 11 17 10 41  9.90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-0.07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034  A  D. Herald            S 163293  2015 11 17 10 41 10.10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-0.07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035  A  D. Herald            S 163293  2015 11 17 10 41 10.18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1      0.02</a:t>
            </a:r>
          </a:p>
          <a:p>
            <a:endParaRPr lang="en-AU" sz="600" dirty="0" smtClean="0">
              <a:solidFill>
                <a:schemeClr val="bg1"/>
              </a:solidFill>
              <a:latin typeface="Lucida Console" pitchFamily="49" charset="0"/>
            </a:endParaRP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036  A  D. Herald            S 163293  2015 11 17 10 41 10.26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1      0.01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037  A  D. Herald            S 163293  2015 11 17 10 41 10.74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1      0.02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038  A  D. Herald            S 163293  2015 11 17 10 41 11.86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1      0.01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039  A  D. Herald            S 163293  2015 11 17 10 41 11.98  BD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2      0.01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040  A  D. Herald            S 163293  2015 11 17 10 41 12.46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2     -0.01</a:t>
            </a:r>
          </a:p>
          <a:p>
            <a:endParaRPr lang="en-AU" sz="600" dirty="0" smtClean="0">
              <a:solidFill>
                <a:schemeClr val="bg1"/>
              </a:solidFill>
              <a:latin typeface="Lucida Console" pitchFamily="49" charset="0"/>
            </a:endParaRP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041  A  D. Herald            S 163293  2015 11 17 10 41 15.02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2      0.00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042  A  D. Herald            S 163293  2015 11 17 10 41 15.70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2      0.00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043  A  D. Herald            S 163293  2015 11 17 10 41 16.46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1      0.00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044  A  D. Herald            S 163293  2015 11 17 10 41 22.30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1      0.02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045  A  D. Herald            S 163293  2015 11 17 10 41 23.18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1      0.01</a:t>
            </a:r>
          </a:p>
          <a:p>
            <a:endParaRPr lang="en-AU" sz="600" dirty="0" smtClean="0">
              <a:solidFill>
                <a:schemeClr val="bg1"/>
              </a:solidFill>
              <a:latin typeface="Lucida Console" pitchFamily="49" charset="0"/>
            </a:endParaRP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046  A  D. Herald            S 163293  2015 11 17 10 41 24.10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1      0.06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047  A  D. Herald            S 163293  2015 11 17 10 41 24.38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1      0.10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048  A  D. Herald            S 163293  2015 11 17 10 41 25.86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-0.02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049  A  D. Herald            S 163293  2015 11 17 10 41 39.78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2      0.00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050  B  J. Dunham            S 163293  2015 11 17 10 39  7.09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1      0.01</a:t>
            </a:r>
          </a:p>
          <a:p>
            <a:endParaRPr lang="en-AU" sz="600" dirty="0" smtClean="0">
              <a:solidFill>
                <a:schemeClr val="bg1"/>
              </a:solidFill>
              <a:latin typeface="Lucida Console" pitchFamily="49" charset="0"/>
            </a:endParaRP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051  B  J. Dunham            S 163293  2015 11 17 10 39 12.00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1      0.00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052  B  J. Dunham            S 163293  2015 11 17 10 39 30.75  DD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-0.02</a:t>
            </a:r>
          </a:p>
          <a:p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053  B  J. Dunham            S 163293  2015 11 17 10 39 34.45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2      0.00</a:t>
            </a:r>
          </a:p>
          <a:p>
            <a:pPr marL="228600" indent="-228600">
              <a:buAutoNum type="arabicPlain" startAt="54"/>
            </a:pP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B  J. Dunham            S 163293  2015 11 17 10 40 33.8   RD G </a:t>
            </a:r>
            <a:r>
              <a:rPr lang="en-AU" sz="600" dirty="0" err="1" smtClean="0">
                <a:solidFill>
                  <a:schemeClr val="bg1"/>
                </a:solidFill>
                <a:latin typeface="Lucida Console" pitchFamily="49" charset="0"/>
              </a:rPr>
              <a:t>G</a:t>
            </a:r>
            <a:r>
              <a:rPr lang="en-AU" sz="600" dirty="0" smtClean="0">
                <a:solidFill>
                  <a:schemeClr val="bg1"/>
                </a:solidFill>
                <a:latin typeface="Lucida Console" pitchFamily="49" charset="0"/>
              </a:rPr>
              <a:t> 1      0.00</a:t>
            </a:r>
          </a:p>
          <a:p>
            <a:pPr marL="228600" indent="-228600">
              <a:buAutoNum type="arabicPlain" startAt="54"/>
            </a:pPr>
            <a:endParaRPr lang="en-AU" sz="600" dirty="0" smtClean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301208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Lucida Console" pitchFamily="49" charset="0"/>
              </a:rPr>
              <a:t>Mean residual of events:</a:t>
            </a:r>
            <a:r>
              <a:rPr lang="en-AU" sz="2400" dirty="0" smtClean="0">
                <a:latin typeface="Lucida Console" pitchFamily="49" charset="0"/>
              </a:rPr>
              <a:t> </a:t>
            </a:r>
            <a:r>
              <a:rPr lang="en-AU" sz="2400" b="1" dirty="0" smtClean="0">
                <a:solidFill>
                  <a:srgbClr val="FFFF00"/>
                </a:solidFill>
                <a:latin typeface="Lucida Console" pitchFamily="49" charset="0"/>
              </a:rPr>
              <a:t>0.01" ±0.03"</a:t>
            </a:r>
          </a:p>
          <a:p>
            <a:endParaRPr lang="en-AU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27984" y="1628800"/>
            <a:ext cx="0" cy="3456384"/>
          </a:xfrm>
          <a:prstGeom prst="straightConnector1">
            <a:avLst/>
          </a:prstGeom>
          <a:ln w="15875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1352</Words>
  <Application>Microsoft Office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 spectacular lunar graze</vt:lpstr>
      <vt:lpstr>Slide 2</vt:lpstr>
      <vt:lpstr>Lunar graze profile</vt:lpstr>
      <vt:lpstr>Profile changes with longitude</vt:lpstr>
      <vt:lpstr>Graze on 2015 Nov 17</vt:lpstr>
      <vt:lpstr>Predicted path</vt:lpstr>
      <vt:lpstr>Graze profile, with Dunham’s home site indicated</vt:lpstr>
      <vt:lpstr>Video of the event</vt:lpstr>
      <vt:lpstr>Results</vt:lpstr>
      <vt:lpstr>Reduction plot</vt:lpstr>
      <vt:lpstr>  Enlarged profile plots </vt:lpstr>
    </vt:vector>
  </TitlesOfParts>
  <Company>DH&amp;MS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spectacular lunar graze</dc:title>
  <dc:creator>Dave Herald</dc:creator>
  <cp:lastModifiedBy>Dave Herald</cp:lastModifiedBy>
  <cp:revision>19</cp:revision>
  <dcterms:created xsi:type="dcterms:W3CDTF">2016-07-25T00:26:37Z</dcterms:created>
  <dcterms:modified xsi:type="dcterms:W3CDTF">2016-07-25T02:50:54Z</dcterms:modified>
</cp:coreProperties>
</file>